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Cabin" panose="020B0604020202020204" charset="0"/>
      <p:regular r:id="rId13"/>
    </p:embeddedFont>
    <p:embeddedFont>
      <p:font typeface="Unbounded" panose="020B0604020202020204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665444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960720"/>
            <a:ext cx="7468553" cy="28454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URBAN HARMONY:</a:t>
            </a:r>
          </a:p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Smart City Solutions Addressing Urban Challenges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3" y="5257383"/>
            <a:ext cx="746855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This presentation explores innovative solutions to address key challenges faced by rapidly growing cities, focusing on transportation, population density, and slum development.</a:t>
            </a:r>
            <a:endParaRPr lang="en-US" sz="1850" dirty="0"/>
          </a:p>
        </p:txBody>
      </p:sp>
      <p:sp>
        <p:nvSpPr>
          <p:cNvPr id="7" name="Text 3"/>
          <p:cNvSpPr/>
          <p:nvPr/>
        </p:nvSpPr>
        <p:spPr>
          <a:xfrm>
            <a:off x="1087073" y="5831919"/>
            <a:ext cx="2253377" cy="418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endParaRPr lang="en-US" sz="23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2848213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Building a Smarter Future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4615220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By embracing innovative solutions and collaborative efforts, we can create smarter, more sustainable, and equitable cities for all.</a:t>
            </a:r>
            <a:endParaRPr lang="en-US" sz="18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677239"/>
            <a:ext cx="9103638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Affordable Travel Solutions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97954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Dynamic Pricing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4570809"/>
            <a:ext cx="61855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Adjust ticket prices based on demand, time of travel, and occupancy levels.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7614761" y="3979545"/>
            <a:ext cx="3795832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Capacity Optimization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614761" y="4570809"/>
            <a:ext cx="61855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Analyze passenger load and adjust train capacity to maximize efficiency.</a:t>
            </a: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179909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Data Structures for Travel Solutions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2946916"/>
            <a:ext cx="3614618" cy="2123242"/>
          </a:xfrm>
          <a:prstGeom prst="roundRect">
            <a:avLst>
              <a:gd name="adj" fmla="val 1691"/>
            </a:avLst>
          </a:prstGeom>
          <a:solidFill>
            <a:srgbClr val="304755"/>
          </a:solidFill>
          <a:ln/>
        </p:spPr>
      </p:sp>
      <p:sp>
        <p:nvSpPr>
          <p:cNvPr id="5" name="Text 2"/>
          <p:cNvSpPr/>
          <p:nvPr/>
        </p:nvSpPr>
        <p:spPr>
          <a:xfrm>
            <a:off x="1077039" y="318623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Graph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77039" y="3681770"/>
            <a:ext cx="3135987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Represent train network with stations as nodes and routes as edges.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4691658" y="2946916"/>
            <a:ext cx="3614618" cy="2123242"/>
          </a:xfrm>
          <a:prstGeom prst="roundRect">
            <a:avLst>
              <a:gd name="adj" fmla="val 1691"/>
            </a:avLst>
          </a:prstGeom>
          <a:solidFill>
            <a:srgbClr val="304755"/>
          </a:solidFill>
          <a:ln/>
        </p:spPr>
      </p:sp>
      <p:sp>
        <p:nvSpPr>
          <p:cNvPr id="8" name="Text 5"/>
          <p:cNvSpPr/>
          <p:nvPr/>
        </p:nvSpPr>
        <p:spPr>
          <a:xfrm>
            <a:off x="4930973" y="318623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Priority Queue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30973" y="3681770"/>
            <a:ext cx="3135987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Manage ticket pricing dynamically based on demand and other factors.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837724" y="5309473"/>
            <a:ext cx="7468553" cy="1740218"/>
          </a:xfrm>
          <a:prstGeom prst="roundRect">
            <a:avLst>
              <a:gd name="adj" fmla="val 2063"/>
            </a:avLst>
          </a:prstGeom>
          <a:solidFill>
            <a:srgbClr val="304755"/>
          </a:solidFill>
          <a:ln/>
        </p:spPr>
      </p:sp>
      <p:sp>
        <p:nvSpPr>
          <p:cNvPr id="11" name="Text 8"/>
          <p:cNvSpPr/>
          <p:nvPr/>
        </p:nvSpPr>
        <p:spPr>
          <a:xfrm>
            <a:off x="1077039" y="554878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Hash Table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77039" y="6044327"/>
            <a:ext cx="6989921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Store real-time data about ticket prices, occupancy rates, and travel patterns.</a:t>
            </a:r>
            <a:endParaRPr lang="en-US" sz="18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964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5099" y="3464362"/>
            <a:ext cx="8848963" cy="668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250"/>
              </a:lnSpc>
              <a:buNone/>
            </a:pPr>
            <a:r>
              <a:rPr lang="en-US" sz="42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Improving City Connectivity</a:t>
            </a:r>
            <a:endParaRPr lang="en-US" sz="4200" dirty="0"/>
          </a:p>
        </p:txBody>
      </p:sp>
      <p:sp>
        <p:nvSpPr>
          <p:cNvPr id="4" name="Shape 1"/>
          <p:cNvSpPr/>
          <p:nvPr/>
        </p:nvSpPr>
        <p:spPr>
          <a:xfrm>
            <a:off x="795099" y="4728805"/>
            <a:ext cx="511135" cy="511135"/>
          </a:xfrm>
          <a:prstGeom prst="roundRect">
            <a:avLst>
              <a:gd name="adj" fmla="val 6667"/>
            </a:avLst>
          </a:prstGeom>
          <a:solidFill>
            <a:srgbClr val="304755"/>
          </a:solidFill>
          <a:ln/>
        </p:spPr>
      </p:sp>
      <p:sp>
        <p:nvSpPr>
          <p:cNvPr id="5" name="Text 2"/>
          <p:cNvSpPr/>
          <p:nvPr/>
        </p:nvSpPr>
        <p:spPr>
          <a:xfrm>
            <a:off x="975122" y="4823936"/>
            <a:ext cx="151090" cy="3207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1</a:t>
            </a:r>
            <a:endParaRPr lang="en-US" sz="2500" dirty="0"/>
          </a:p>
        </p:txBody>
      </p:sp>
      <p:sp>
        <p:nvSpPr>
          <p:cNvPr id="6" name="Text 3"/>
          <p:cNvSpPr/>
          <p:nvPr/>
        </p:nvSpPr>
        <p:spPr>
          <a:xfrm>
            <a:off x="1533406" y="4728805"/>
            <a:ext cx="3527346" cy="3340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1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Network Optimization</a:t>
            </a:r>
            <a:endParaRPr lang="en-US" sz="2100" dirty="0"/>
          </a:p>
        </p:txBody>
      </p:sp>
      <p:sp>
        <p:nvSpPr>
          <p:cNvPr id="7" name="Text 4"/>
          <p:cNvSpPr/>
          <p:nvPr/>
        </p:nvSpPr>
        <p:spPr>
          <a:xfrm>
            <a:off x="1533406" y="5199102"/>
            <a:ext cx="5668208" cy="7267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Use Dijkstra's algorithm to find shortest paths between stations.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428786" y="4728805"/>
            <a:ext cx="511135" cy="511135"/>
          </a:xfrm>
          <a:prstGeom prst="roundRect">
            <a:avLst>
              <a:gd name="adj" fmla="val 6667"/>
            </a:avLst>
          </a:prstGeom>
          <a:solidFill>
            <a:srgbClr val="304755"/>
          </a:solidFill>
          <a:ln/>
        </p:spPr>
      </p:sp>
      <p:sp>
        <p:nvSpPr>
          <p:cNvPr id="9" name="Text 6"/>
          <p:cNvSpPr/>
          <p:nvPr/>
        </p:nvSpPr>
        <p:spPr>
          <a:xfrm>
            <a:off x="7557849" y="4823936"/>
            <a:ext cx="253008" cy="3207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2</a:t>
            </a:r>
            <a:endParaRPr lang="en-US" sz="2500" dirty="0"/>
          </a:p>
        </p:txBody>
      </p:sp>
      <p:sp>
        <p:nvSpPr>
          <p:cNvPr id="10" name="Text 7"/>
          <p:cNvSpPr/>
          <p:nvPr/>
        </p:nvSpPr>
        <p:spPr>
          <a:xfrm>
            <a:off x="8167092" y="4728805"/>
            <a:ext cx="3228856" cy="3340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1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Dynamic Scheduling</a:t>
            </a:r>
            <a:endParaRPr lang="en-US" sz="2100" dirty="0"/>
          </a:p>
        </p:txBody>
      </p:sp>
      <p:sp>
        <p:nvSpPr>
          <p:cNvPr id="11" name="Text 8"/>
          <p:cNvSpPr/>
          <p:nvPr/>
        </p:nvSpPr>
        <p:spPr>
          <a:xfrm>
            <a:off x="8167092" y="5199102"/>
            <a:ext cx="5668208" cy="7267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Implement priority queues to manage train schedules based on demand.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95099" y="6408539"/>
            <a:ext cx="511135" cy="511135"/>
          </a:xfrm>
          <a:prstGeom prst="roundRect">
            <a:avLst>
              <a:gd name="adj" fmla="val 6667"/>
            </a:avLst>
          </a:prstGeom>
          <a:solidFill>
            <a:srgbClr val="304755"/>
          </a:solidFill>
          <a:ln/>
        </p:spPr>
      </p:sp>
      <p:sp>
        <p:nvSpPr>
          <p:cNvPr id="13" name="Text 10"/>
          <p:cNvSpPr/>
          <p:nvPr/>
        </p:nvSpPr>
        <p:spPr>
          <a:xfrm>
            <a:off x="921663" y="6503670"/>
            <a:ext cx="257889" cy="3207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3</a:t>
            </a:r>
            <a:endParaRPr lang="en-US" sz="2500" dirty="0"/>
          </a:p>
        </p:txBody>
      </p:sp>
      <p:sp>
        <p:nvSpPr>
          <p:cNvPr id="14" name="Text 11"/>
          <p:cNvSpPr/>
          <p:nvPr/>
        </p:nvSpPr>
        <p:spPr>
          <a:xfrm>
            <a:off x="1533406" y="6408539"/>
            <a:ext cx="2672596" cy="3340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1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Route Planning</a:t>
            </a:r>
            <a:endParaRPr lang="en-US" sz="2100" dirty="0"/>
          </a:p>
        </p:txBody>
      </p:sp>
      <p:sp>
        <p:nvSpPr>
          <p:cNvPr id="15" name="Text 12"/>
          <p:cNvSpPr/>
          <p:nvPr/>
        </p:nvSpPr>
        <p:spPr>
          <a:xfrm>
            <a:off x="1533406" y="6878836"/>
            <a:ext cx="5668208" cy="7267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Use adjacency lists to represent connections between different transport modes.</a:t>
            </a:r>
            <a:endParaRPr lang="en-US" sz="1750" dirty="0"/>
          </a:p>
        </p:txBody>
      </p:sp>
      <p:sp>
        <p:nvSpPr>
          <p:cNvPr id="16" name="Shape 13"/>
          <p:cNvSpPr/>
          <p:nvPr/>
        </p:nvSpPr>
        <p:spPr>
          <a:xfrm>
            <a:off x="7428786" y="6408539"/>
            <a:ext cx="511135" cy="511135"/>
          </a:xfrm>
          <a:prstGeom prst="roundRect">
            <a:avLst>
              <a:gd name="adj" fmla="val 6667"/>
            </a:avLst>
          </a:prstGeom>
          <a:solidFill>
            <a:srgbClr val="304755"/>
          </a:solidFill>
          <a:ln/>
        </p:spPr>
      </p:sp>
      <p:sp>
        <p:nvSpPr>
          <p:cNvPr id="17" name="Text 14"/>
          <p:cNvSpPr/>
          <p:nvPr/>
        </p:nvSpPr>
        <p:spPr>
          <a:xfrm>
            <a:off x="7555587" y="6503670"/>
            <a:ext cx="257532" cy="3207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4</a:t>
            </a:r>
            <a:endParaRPr lang="en-US" sz="2500" dirty="0"/>
          </a:p>
        </p:txBody>
      </p:sp>
      <p:sp>
        <p:nvSpPr>
          <p:cNvPr id="18" name="Text 15"/>
          <p:cNvSpPr/>
          <p:nvPr/>
        </p:nvSpPr>
        <p:spPr>
          <a:xfrm>
            <a:off x="8167092" y="6408539"/>
            <a:ext cx="3626763" cy="3340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1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Integration of Services</a:t>
            </a:r>
            <a:endParaRPr lang="en-US" sz="2100" dirty="0"/>
          </a:p>
        </p:txBody>
      </p:sp>
      <p:sp>
        <p:nvSpPr>
          <p:cNvPr id="19" name="Text 16"/>
          <p:cNvSpPr/>
          <p:nvPr/>
        </p:nvSpPr>
        <p:spPr>
          <a:xfrm>
            <a:off x="8167092" y="6878836"/>
            <a:ext cx="5668208" cy="7267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Utilize graphs to represent multi-modal transport options (trains, buses, bicycles).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677239"/>
            <a:ext cx="12124968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Managing Urban Population Density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979545"/>
            <a:ext cx="5870496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Public Transportation Optimization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4570809"/>
            <a:ext cx="61855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Implement Dijkstra's algorithm to optimize travel times across the city's train network.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7614761" y="3979545"/>
            <a:ext cx="4357688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Traffic Flow Management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614761" y="4570809"/>
            <a:ext cx="61855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Apply the A* search algorithm to find efficient paths for vehicles and alleviate traffic bottlenecks.</a:t>
            </a:r>
            <a:endParaRPr lang="en-US" sz="18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33636" y="649843"/>
            <a:ext cx="7649528" cy="12556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900"/>
              </a:lnSpc>
              <a:buNone/>
            </a:pPr>
            <a:r>
              <a:rPr lang="en-US" sz="39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Controlling and Improving Slum Growth</a:t>
            </a:r>
            <a:endParaRPr lang="en-US" sz="39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3636" y="2225635"/>
            <a:ext cx="533757" cy="53375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33636" y="2972872"/>
            <a:ext cx="2979896" cy="313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Resource Allocation</a:t>
            </a:r>
            <a:endParaRPr lang="en-US" sz="1950" dirty="0"/>
          </a:p>
        </p:txBody>
      </p:sp>
      <p:sp>
        <p:nvSpPr>
          <p:cNvPr id="6" name="Text 2"/>
          <p:cNvSpPr/>
          <p:nvPr/>
        </p:nvSpPr>
        <p:spPr>
          <a:xfrm>
            <a:off x="6233636" y="3414832"/>
            <a:ext cx="3664625" cy="6829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Utilize a priority queue to manage resources based on urgency and need.</a:t>
            </a:r>
            <a:endParaRPr lang="en-US" sz="16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18420" y="2225635"/>
            <a:ext cx="533757" cy="533757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0218420" y="2972872"/>
            <a:ext cx="3664744" cy="6279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Community Engagement</a:t>
            </a:r>
            <a:endParaRPr lang="en-US" sz="1950" dirty="0"/>
          </a:p>
        </p:txBody>
      </p:sp>
      <p:sp>
        <p:nvSpPr>
          <p:cNvPr id="9" name="Text 4"/>
          <p:cNvSpPr/>
          <p:nvPr/>
        </p:nvSpPr>
        <p:spPr>
          <a:xfrm>
            <a:off x="10218420" y="3728799"/>
            <a:ext cx="3664744" cy="6829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Maintain a database of community feedback and suggestions.</a:t>
            </a:r>
            <a:endParaRPr lang="en-US" sz="16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3636" y="5052179"/>
            <a:ext cx="533757" cy="533757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233636" y="5799415"/>
            <a:ext cx="3664625" cy="6279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Infrastructure Development</a:t>
            </a:r>
            <a:endParaRPr lang="en-US" sz="1950" dirty="0"/>
          </a:p>
        </p:txBody>
      </p:sp>
      <p:sp>
        <p:nvSpPr>
          <p:cNvPr id="12" name="Text 6"/>
          <p:cNvSpPr/>
          <p:nvPr/>
        </p:nvSpPr>
        <p:spPr>
          <a:xfrm>
            <a:off x="6233636" y="6555343"/>
            <a:ext cx="3664625" cy="10244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Implement the Bellman-Ford algorithm to find shortest paths for infrastructure development.</a:t>
            </a:r>
            <a:endParaRPr lang="en-US" sz="16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18420" y="5052179"/>
            <a:ext cx="533757" cy="533757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0218420" y="5799415"/>
            <a:ext cx="3664744" cy="6279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Integrated Housing Solutions</a:t>
            </a:r>
            <a:endParaRPr lang="en-US" sz="1950" dirty="0"/>
          </a:p>
        </p:txBody>
      </p:sp>
      <p:sp>
        <p:nvSpPr>
          <p:cNvPr id="15" name="Text 8"/>
          <p:cNvSpPr/>
          <p:nvPr/>
        </p:nvSpPr>
        <p:spPr>
          <a:xfrm>
            <a:off x="10218420" y="6555343"/>
            <a:ext cx="3664744" cy="10244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Utilize a hash map to manage housing applications, availability, and eligibility criteria.</a:t>
            </a:r>
            <a:endParaRPr lang="en-US" sz="16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446490"/>
            <a:ext cx="1163955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Case Study: Mumbai vs. Bangalore</a:t>
            </a:r>
            <a:endParaRPr lang="en-US" sz="44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4814" y="2629257"/>
            <a:ext cx="1603058" cy="83058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4005858" y="2893814"/>
            <a:ext cx="140970" cy="478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750"/>
              </a:lnSpc>
              <a:buNone/>
            </a:pPr>
            <a:r>
              <a:rPr lang="en-US" sz="23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1</a:t>
            </a:r>
            <a:endParaRPr lang="en-US" sz="2350" dirty="0"/>
          </a:p>
        </p:txBody>
      </p:sp>
      <p:sp>
        <p:nvSpPr>
          <p:cNvPr id="5" name="Text 2"/>
          <p:cNvSpPr/>
          <p:nvPr/>
        </p:nvSpPr>
        <p:spPr>
          <a:xfrm>
            <a:off x="5117187" y="2868573"/>
            <a:ext cx="3171587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Population Density</a:t>
            </a:r>
            <a:endParaRPr lang="en-US" sz="2200" dirty="0"/>
          </a:p>
        </p:txBody>
      </p:sp>
      <p:sp>
        <p:nvSpPr>
          <p:cNvPr id="6" name="Shape 3"/>
          <p:cNvSpPr/>
          <p:nvPr/>
        </p:nvSpPr>
        <p:spPr>
          <a:xfrm>
            <a:off x="4937641" y="3474482"/>
            <a:ext cx="8795266" cy="15240"/>
          </a:xfrm>
          <a:prstGeom prst="roundRect">
            <a:avLst>
              <a:gd name="adj" fmla="val 235611"/>
            </a:avLst>
          </a:prstGeom>
          <a:solidFill>
            <a:srgbClr val="49606E"/>
          </a:solidFill>
          <a:ln/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3285" y="3519607"/>
            <a:ext cx="3206234" cy="83058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3958352" y="3695581"/>
            <a:ext cx="235982" cy="478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750"/>
              </a:lnSpc>
              <a:buNone/>
            </a:pPr>
            <a:r>
              <a:rPr lang="en-US" sz="23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2</a:t>
            </a:r>
            <a:endParaRPr lang="en-US" sz="2350" dirty="0"/>
          </a:p>
        </p:txBody>
      </p:sp>
      <p:sp>
        <p:nvSpPr>
          <p:cNvPr id="9" name="Text 5"/>
          <p:cNvSpPr/>
          <p:nvPr/>
        </p:nvSpPr>
        <p:spPr>
          <a:xfrm>
            <a:off x="5918835" y="3758922"/>
            <a:ext cx="5029557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Transportation Infrastructure, hill station</a:t>
            </a:r>
            <a:endParaRPr lang="en-US" sz="2200" dirty="0"/>
          </a:p>
        </p:txBody>
      </p:sp>
      <p:sp>
        <p:nvSpPr>
          <p:cNvPr id="10" name="Shape 6"/>
          <p:cNvSpPr/>
          <p:nvPr/>
        </p:nvSpPr>
        <p:spPr>
          <a:xfrm>
            <a:off x="5739289" y="4364831"/>
            <a:ext cx="7993618" cy="15240"/>
          </a:xfrm>
          <a:prstGeom prst="roundRect">
            <a:avLst>
              <a:gd name="adj" fmla="val 235611"/>
            </a:avLst>
          </a:prstGeom>
          <a:solidFill>
            <a:srgbClr val="49606E"/>
          </a:solidFill>
          <a:ln/>
        </p:spPr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1638" y="4409956"/>
            <a:ext cx="4809411" cy="830580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3955971" y="4585930"/>
            <a:ext cx="240506" cy="478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750"/>
              </a:lnSpc>
              <a:buNone/>
            </a:pPr>
            <a:r>
              <a:rPr lang="en-US" sz="23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3</a:t>
            </a:r>
            <a:endParaRPr lang="en-US" sz="2350" dirty="0"/>
          </a:p>
        </p:txBody>
      </p:sp>
      <p:sp>
        <p:nvSpPr>
          <p:cNvPr id="13" name="Text 8"/>
          <p:cNvSpPr/>
          <p:nvPr/>
        </p:nvSpPr>
        <p:spPr>
          <a:xfrm>
            <a:off x="6720364" y="4649272"/>
            <a:ext cx="4401860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Urban Planning Strategies</a:t>
            </a:r>
            <a:endParaRPr lang="en-US" sz="2200" dirty="0"/>
          </a:p>
        </p:txBody>
      </p:sp>
      <p:sp>
        <p:nvSpPr>
          <p:cNvPr id="14" name="Shape 9"/>
          <p:cNvSpPr/>
          <p:nvPr/>
        </p:nvSpPr>
        <p:spPr>
          <a:xfrm>
            <a:off x="6540818" y="5255181"/>
            <a:ext cx="7192089" cy="15240"/>
          </a:xfrm>
          <a:prstGeom prst="roundRect">
            <a:avLst>
              <a:gd name="adj" fmla="val 235611"/>
            </a:avLst>
          </a:prstGeom>
          <a:solidFill>
            <a:srgbClr val="49606E"/>
          </a:solidFill>
          <a:ln/>
        </p:spPr>
      </p:sp>
      <p:pic>
        <p:nvPicPr>
          <p:cNvPr id="1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0109" y="5300305"/>
            <a:ext cx="6412587" cy="830580"/>
          </a:xfrm>
          <a:prstGeom prst="rect">
            <a:avLst/>
          </a:prstGeom>
        </p:spPr>
      </p:pic>
      <p:sp>
        <p:nvSpPr>
          <p:cNvPr id="16" name="Text 10"/>
          <p:cNvSpPr/>
          <p:nvPr/>
        </p:nvSpPr>
        <p:spPr>
          <a:xfrm>
            <a:off x="3956209" y="5476280"/>
            <a:ext cx="240268" cy="478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750"/>
              </a:lnSpc>
              <a:buNone/>
            </a:pPr>
            <a:r>
              <a:rPr lang="en-US" sz="23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4</a:t>
            </a:r>
            <a:endParaRPr lang="en-US" sz="2350" dirty="0"/>
          </a:p>
        </p:txBody>
      </p:sp>
      <p:sp>
        <p:nvSpPr>
          <p:cNvPr id="17" name="Text 11"/>
          <p:cNvSpPr/>
          <p:nvPr/>
        </p:nvSpPr>
        <p:spPr>
          <a:xfrm>
            <a:off x="7522012" y="5539621"/>
            <a:ext cx="3142059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Slum Development</a:t>
            </a:r>
            <a:endParaRPr lang="en-US" sz="2200" dirty="0"/>
          </a:p>
        </p:txBody>
      </p:sp>
      <p:sp>
        <p:nvSpPr>
          <p:cNvPr id="18" name="Text 12"/>
          <p:cNvSpPr/>
          <p:nvPr/>
        </p:nvSpPr>
        <p:spPr>
          <a:xfrm>
            <a:off x="837724" y="6400086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Compare Mumbai's effective population management with Bangalore's traffic challenges.</a:t>
            </a:r>
            <a:endParaRPr lang="en-US" sz="18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565315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Key Takeaways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324124" y="2897505"/>
            <a:ext cx="418862" cy="418862"/>
          </a:xfrm>
          <a:prstGeom prst="roundRect">
            <a:avLst>
              <a:gd name="adj" fmla="val 8573"/>
            </a:avLst>
          </a:prstGeom>
          <a:solidFill>
            <a:srgbClr val="304755"/>
          </a:solidFill>
          <a:ln/>
        </p:spPr>
      </p:sp>
      <p:sp>
        <p:nvSpPr>
          <p:cNvPr id="5" name="Text 2"/>
          <p:cNvSpPr/>
          <p:nvPr/>
        </p:nvSpPr>
        <p:spPr>
          <a:xfrm>
            <a:off x="6982301" y="2897505"/>
            <a:ext cx="2956441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Data-Driven Solutions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982301" y="3744992"/>
            <a:ext cx="2956441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Leverage data structures and algorithms to optimize urban systems.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10178058" y="2897505"/>
            <a:ext cx="418862" cy="418862"/>
          </a:xfrm>
          <a:prstGeom prst="roundRect">
            <a:avLst>
              <a:gd name="adj" fmla="val 8573"/>
            </a:avLst>
          </a:prstGeom>
          <a:solidFill>
            <a:srgbClr val="304755"/>
          </a:solidFill>
          <a:ln/>
        </p:spPr>
      </p:sp>
      <p:sp>
        <p:nvSpPr>
          <p:cNvPr id="8" name="Text 5"/>
          <p:cNvSpPr/>
          <p:nvPr/>
        </p:nvSpPr>
        <p:spPr>
          <a:xfrm>
            <a:off x="10836235" y="2897505"/>
            <a:ext cx="2956441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Integrated Approach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836235" y="3744992"/>
            <a:ext cx="2956441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Address urban challenges holistically, considering transportation, population, and development.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6324124" y="5785604"/>
            <a:ext cx="418862" cy="418862"/>
          </a:xfrm>
          <a:prstGeom prst="roundRect">
            <a:avLst>
              <a:gd name="adj" fmla="val 8573"/>
            </a:avLst>
          </a:prstGeom>
          <a:solidFill>
            <a:srgbClr val="304755"/>
          </a:solidFill>
          <a:ln/>
        </p:spPr>
      </p:sp>
      <p:sp>
        <p:nvSpPr>
          <p:cNvPr id="11" name="Text 8"/>
          <p:cNvSpPr/>
          <p:nvPr/>
        </p:nvSpPr>
        <p:spPr>
          <a:xfrm>
            <a:off x="6982301" y="5785604"/>
            <a:ext cx="4204811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Community Engagement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982301" y="6281142"/>
            <a:ext cx="681037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Involve residents in planning and decision-making processes.</a:t>
            </a:r>
            <a:endParaRPr lang="en-US" sz="18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21551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0316" y="2702838"/>
            <a:ext cx="4170402" cy="5212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100"/>
              </a:lnSpc>
              <a:buNone/>
            </a:pPr>
            <a:r>
              <a:rPr lang="en-US" sz="32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Next Steps</a:t>
            </a:r>
            <a:endParaRPr lang="en-US" sz="32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316" y="3489960"/>
            <a:ext cx="886182" cy="141791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772364" y="3667125"/>
            <a:ext cx="2085142" cy="260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Pilot Projects</a:t>
            </a:r>
            <a:endParaRPr lang="en-US" sz="1600" dirty="0"/>
          </a:p>
        </p:txBody>
      </p:sp>
      <p:sp>
        <p:nvSpPr>
          <p:cNvPr id="6" name="Text 2"/>
          <p:cNvSpPr/>
          <p:nvPr/>
        </p:nvSpPr>
        <p:spPr>
          <a:xfrm>
            <a:off x="1772364" y="4033957"/>
            <a:ext cx="12237720" cy="2836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Implement pilot projects to test and refine solutions.</a:t>
            </a:r>
            <a:endParaRPr lang="en-US" sz="13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316" y="4907875"/>
            <a:ext cx="886182" cy="141791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772364" y="5085040"/>
            <a:ext cx="2085142" cy="260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Data Collection</a:t>
            </a:r>
            <a:endParaRPr lang="en-US" sz="1600" dirty="0"/>
          </a:p>
        </p:txBody>
      </p:sp>
      <p:sp>
        <p:nvSpPr>
          <p:cNvPr id="9" name="Text 4"/>
          <p:cNvSpPr/>
          <p:nvPr/>
        </p:nvSpPr>
        <p:spPr>
          <a:xfrm>
            <a:off x="1772364" y="5451872"/>
            <a:ext cx="12237720" cy="2836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Gather data to monitor progress and identify areas for improvement.</a:t>
            </a:r>
            <a:endParaRPr lang="en-US" sz="13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316" y="6325791"/>
            <a:ext cx="886182" cy="141791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772364" y="6502956"/>
            <a:ext cx="3263027" cy="260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Stakeholder Collaboration</a:t>
            </a:r>
            <a:endParaRPr lang="en-US" sz="1600" dirty="0"/>
          </a:p>
        </p:txBody>
      </p:sp>
      <p:sp>
        <p:nvSpPr>
          <p:cNvPr id="12" name="Text 6"/>
          <p:cNvSpPr/>
          <p:nvPr/>
        </p:nvSpPr>
        <p:spPr>
          <a:xfrm>
            <a:off x="1772364" y="6869787"/>
            <a:ext cx="12237720" cy="2836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Engage with government agencies, businesses, and communities.</a:t>
            </a:r>
            <a:endParaRPr lang="en-US" sz="13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426</Words>
  <Application>Microsoft Office PowerPoint</Application>
  <PresentationFormat>Custom</PresentationFormat>
  <Paragraphs>78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Cabin</vt:lpstr>
      <vt:lpstr>Arial</vt:lpstr>
      <vt:lpstr>Unbounded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Anuja Patil</cp:lastModifiedBy>
  <cp:revision>3</cp:revision>
  <dcterms:created xsi:type="dcterms:W3CDTF">2024-12-26T04:08:53Z</dcterms:created>
  <dcterms:modified xsi:type="dcterms:W3CDTF">2025-01-07T12:07:43Z</dcterms:modified>
</cp:coreProperties>
</file>